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3" r:id="rId2"/>
    <p:sldMasterId id="2147483699" r:id="rId3"/>
    <p:sldMasterId id="2147483717" r:id="rId4"/>
  </p:sldMasterIdLst>
  <p:notesMasterIdLst>
    <p:notesMasterId r:id="rId43"/>
  </p:notesMasterIdLst>
  <p:sldIdLst>
    <p:sldId id="435" r:id="rId5"/>
    <p:sldId id="531" r:id="rId6"/>
    <p:sldId id="521" r:id="rId7"/>
    <p:sldId id="522" r:id="rId8"/>
    <p:sldId id="523" r:id="rId9"/>
    <p:sldId id="524" r:id="rId10"/>
    <p:sldId id="525" r:id="rId11"/>
    <p:sldId id="2332" r:id="rId12"/>
    <p:sldId id="526" r:id="rId13"/>
    <p:sldId id="2314" r:id="rId14"/>
    <p:sldId id="279" r:id="rId15"/>
    <p:sldId id="284" r:id="rId16"/>
    <p:sldId id="285" r:id="rId17"/>
    <p:sldId id="286" r:id="rId18"/>
    <p:sldId id="540" r:id="rId19"/>
    <p:sldId id="541" r:id="rId20"/>
    <p:sldId id="288" r:id="rId21"/>
    <p:sldId id="289" r:id="rId22"/>
    <p:sldId id="290" r:id="rId23"/>
    <p:sldId id="291" r:id="rId24"/>
    <p:sldId id="292" r:id="rId25"/>
    <p:sldId id="528" r:id="rId26"/>
    <p:sldId id="293" r:id="rId27"/>
    <p:sldId id="294" r:id="rId28"/>
    <p:sldId id="301" r:id="rId29"/>
    <p:sldId id="303" r:id="rId30"/>
    <p:sldId id="302" r:id="rId31"/>
    <p:sldId id="304" r:id="rId32"/>
    <p:sldId id="529" r:id="rId33"/>
    <p:sldId id="325" r:id="rId34"/>
    <p:sldId id="320" r:id="rId35"/>
    <p:sldId id="326" r:id="rId36"/>
    <p:sldId id="532" r:id="rId37"/>
    <p:sldId id="2331" r:id="rId38"/>
    <p:sldId id="1366" r:id="rId39"/>
    <p:sldId id="1367" r:id="rId40"/>
    <p:sldId id="534" r:id="rId41"/>
    <p:sldId id="233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4"/>
    <p:restoredTop sz="85850"/>
  </p:normalViewPr>
  <p:slideViewPr>
    <p:cSldViewPr snapToGrid="0">
      <p:cViewPr varScale="1">
        <p:scale>
          <a:sx n="109" d="100"/>
          <a:sy n="109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C5C6C-729D-3C4D-B9E3-4615D62139AF}" type="datetimeFigureOut">
              <a:rPr kumimoji="1" lang="zh-CN" altLang="en-US" smtClean="0"/>
              <a:t>2024/5/16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BFC3B-6743-524A-8523-97608AF0EE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9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2EF1F-5AB9-4920-AF5B-E1DBE17087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BFC3B-6743-524A-8523-97608AF0EEB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67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核心在于选择一个正确的观察对象！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BFC3B-6743-524A-8523-97608AF0EEB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2603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神经网络的特性：学习过程非线性，不易发生过拟合。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BFC3B-6743-524A-8523-97608AF0EEB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48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激活函数</a:t>
            </a:r>
            <a:r>
              <a:rPr kumimoji="1" lang="en-US" altLang="zh-CN" dirty="0"/>
              <a:t>Tanh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BFC3B-6743-524A-8523-97608AF0EEB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273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1774"/>
            </a:pPr>
            <a:r>
              <a:rPr lang="zh-CN" altLang="en-US" sz="1800" dirty="0">
                <a:effectLst/>
                <a:latin typeface="FandolSong-Regular-Identity-H"/>
              </a:rPr>
              <a:t>这个函数是一个周期性的跳跃函数</a:t>
            </a:r>
            <a:r>
              <a:rPr lang="en-US" altLang="zh-CN" sz="1800" dirty="0">
                <a:effectLst/>
                <a:latin typeface="LMRoman10-Regular-Identity-H"/>
              </a:rPr>
              <a:t>, </a:t>
            </a:r>
            <a:r>
              <a:rPr lang="zh-CN" altLang="en-US" sz="1800" dirty="0">
                <a:effectLst/>
                <a:latin typeface="FandolSong-Regular-Identity-H"/>
              </a:rPr>
              <a:t>其输出只有三个离散值</a:t>
            </a:r>
            <a:r>
              <a:rPr lang="en-US" altLang="zh-CN" sz="1800" dirty="0">
                <a:effectLst/>
                <a:latin typeface="LMRoman10-Regular-Identity-H"/>
              </a:rPr>
              <a:t>, </a:t>
            </a:r>
            <a:r>
              <a:rPr lang="zh-CN" altLang="en-US" sz="1800" dirty="0">
                <a:effectLst/>
                <a:latin typeface="FandolSong-Regular-Identity-H"/>
              </a:rPr>
              <a:t>可以类比为三个不同的类别标签。为了简化问题</a:t>
            </a:r>
            <a:r>
              <a:rPr lang="en-US" altLang="zh-CN" sz="1800" dirty="0">
                <a:effectLst/>
                <a:latin typeface="LMRoman10-Regular-Identity-H"/>
              </a:rPr>
              <a:t>, </a:t>
            </a:r>
            <a:r>
              <a:rPr lang="zh-CN" altLang="en-US" sz="1800" dirty="0">
                <a:effectLst/>
                <a:latin typeface="FandolSong-Regular-Identity-H"/>
              </a:rPr>
              <a:t>我们没有使用常见的交叉熵损失函数</a:t>
            </a:r>
            <a:r>
              <a:rPr lang="en-US" altLang="zh-CN" sz="1800" dirty="0">
                <a:effectLst/>
                <a:latin typeface="LMRoman10-Regular-Identity-H"/>
              </a:rPr>
              <a:t>, </a:t>
            </a:r>
            <a:r>
              <a:rPr lang="zh-CN" altLang="en-US" sz="1800" dirty="0">
                <a:effectLst/>
                <a:latin typeface="FandolSong-Regular-Identity-H"/>
              </a:rPr>
              <a:t>而是采用了均方误差作为损失函数，将问题当作回归任务来处理。 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BFC3B-6743-524A-8523-97608AF0EEB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336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Courier New" panose="02070309020205020404" pitchFamily="49" charset="0"/>
              </a:rPr>
              <a:t>训练点为原图</a:t>
            </a:r>
            <a:r>
              <a:rPr lang="zh-CN" altLang="en-US">
                <a:effectLst/>
                <a:latin typeface="Courier New" panose="02070309020205020404" pitchFamily="49" charset="0"/>
              </a:rPr>
              <a:t>中奇数列。我们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发现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在训练步数为 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20000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时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网络只能捕捉到图中猫的大致位置信息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;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当步数达到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50000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时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面部等轮廓信息已经基本还原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;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直到训练步数达到 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1000000,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网络才能够捕捉到毛发等细节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对整张图片有了较为完整的还原。</a:t>
            </a:r>
            <a:endParaRPr lang="en-US" altLang="zh-CN" dirty="0">
              <a:effectLst/>
              <a:latin typeface="Courier New" panose="02070309020205020404" pitchFamily="49" charset="0"/>
            </a:endParaRPr>
          </a:p>
          <a:p>
            <a:r>
              <a:rPr lang="zh-CN" altLang="en-US" dirty="0">
                <a:effectLst/>
                <a:latin typeface="Courier New" panose="02070309020205020404" pitchFamily="49" charset="0"/>
              </a:rPr>
              <a:t>并非先记住某一部分再去记另一部分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而是先学习到一个模糊的整体轮廓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再逐步添加细节信息</a:t>
            </a:r>
            <a:r>
              <a:rPr lang="en-US" altLang="zh-CN" dirty="0">
                <a:effectLst/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/>
                <a:latin typeface="Courier New" panose="02070309020205020404" pitchFamily="49" charset="0"/>
              </a:rPr>
              <a:t>最终得到清晰完整的图像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BFC3B-6743-524A-8523-97608AF0EEB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10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BFC3B-6743-524A-8523-97608AF0EEB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44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声音的例子，频谱图可以看出来，引入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BFC3B-6743-524A-8523-97608AF0EEB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29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jpe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6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7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163811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0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87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7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266823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66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47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11596802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78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34" y="5815086"/>
            <a:ext cx="2469674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8327"/>
          <a:stretch>
            <a:fillRect/>
          </a:stretch>
        </p:blipFill>
        <p:spPr>
          <a:xfrm>
            <a:off x="0" y="-38131"/>
            <a:ext cx="12192000" cy="3598454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560323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748830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66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9629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41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877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309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38960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00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43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21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576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483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362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44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88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535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81324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F4F430E-61A6-4C9B-AB28-E09461FC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0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0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1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87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5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5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86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29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6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9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11013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5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115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95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41144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487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9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2024/5/16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578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2024/5/16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295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882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160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2277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963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52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3903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1768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1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97102"/>
      </p:ext>
    </p:extLst>
  </p:cSld>
  <p:clrMapOvr>
    <a:masterClrMapping/>
  </p:clrMapOvr>
  <p:transition>
    <p:fade/>
  </p:transition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A9B578-EF83-4E53-B9CF-C19AB0F1A144}"/>
              </a:ext>
            </a:extLst>
          </p:cNvPr>
          <p:cNvSpPr/>
          <p:nvPr userDrawn="1"/>
        </p:nvSpPr>
        <p:spPr>
          <a:xfrm>
            <a:off x="10981571" y="6477676"/>
            <a:ext cx="1075317" cy="36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fld id="{77BAF064-260E-4892-AFE1-03308543B28D}" type="slidenum">
              <a:rPr lang="zh-CN" altLang="en-US" sz="1800" b="1" i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800" b="1" i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64082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1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46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9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39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3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64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02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28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560" y="2028700"/>
            <a:ext cx="10052879" cy="1060855"/>
          </a:xfrm>
        </p:spPr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ea typeface="微软雅黑" panose="020B0503020204020204" charset="-122"/>
              </a:rPr>
              <a:t>Chapter4: </a:t>
            </a:r>
            <a:r>
              <a:rPr lang="zh-CN" altLang="en-US" sz="4800" dirty="0">
                <a:latin typeface="Arial" panose="020B0604020202020204" pitchFamily="34" charset="0"/>
                <a:ea typeface="微软雅黑" panose="020B0503020204020204" charset="-122"/>
              </a:rPr>
              <a:t>频率原则</a:t>
            </a:r>
            <a:endParaRPr lang="en-US" altLang="zh-CN" sz="48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</a:rPr>
              <a:t>Cat book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A6182-A905-2C14-CE66-92FCBE4C40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</p:spPr>
        <p:txBody>
          <a:bodyPr>
            <a:normAutofit/>
          </a:bodyPr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/>
              <a:t>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DC41A-B461-BAAE-951E-9B616900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17" y="2996293"/>
            <a:ext cx="11429516" cy="761979"/>
          </a:xfrm>
        </p:spPr>
        <p:txBody>
          <a:bodyPr/>
          <a:lstStyle/>
          <a:p>
            <a:pPr algn="ctr"/>
            <a:r>
              <a:rPr lang="zh-CN" altLang="en-US" dirty="0"/>
              <a:t>频率：严格刻画平坦、振荡、轮廓、细节</a:t>
            </a:r>
          </a:p>
        </p:txBody>
      </p:sp>
    </p:spTree>
    <p:extLst>
      <p:ext uri="{BB962C8B-B14F-4D97-AF65-F5344CB8AC3E}">
        <p14:creationId xmlns:p14="http://schemas.microsoft.com/office/powerpoint/2010/main" val="427701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430898" y="2214264"/>
            <a:ext cx="27494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傅里叶变换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背景介绍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47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傅里叶系数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0D0DC395-DB96-088F-5C40-8E4CDD8EB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6523" y="1488987"/>
            <a:ext cx="5867218" cy="43623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05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傅里叶系数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4AC696DB-7FA5-9DC4-95E8-81176F6B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3" y="1313778"/>
            <a:ext cx="4762500" cy="23812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FCBC1D-A59C-7B3F-36C6-61C7CE822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80" y="1313778"/>
            <a:ext cx="4762500" cy="23812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8A3B0A-DE59-FFB1-74EF-205B98BF3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99" y="4087686"/>
            <a:ext cx="4762500" cy="23812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BEF9D7-5900-7F45-8DC9-1CEEC1678CF7}"/>
              </a:ext>
            </a:extLst>
          </p:cNvPr>
          <p:cNvSpPr/>
          <p:nvPr/>
        </p:nvSpPr>
        <p:spPr>
          <a:xfrm>
            <a:off x="381368" y="6581001"/>
            <a:ext cx="863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https://baijiahao.baidu.com/s?id=1636833728798493906&amp;wfr=spider&amp;for=pc</a:t>
            </a:r>
          </a:p>
        </p:txBody>
      </p:sp>
    </p:spTree>
    <p:extLst>
      <p:ext uri="{BB962C8B-B14F-4D97-AF65-F5344CB8AC3E}">
        <p14:creationId xmlns:p14="http://schemas.microsoft.com/office/powerpoint/2010/main" val="1682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从基函数的角度进行解释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7AA7589-0B5F-7AD9-4EA1-45A61D506454}"/>
                  </a:ext>
                </a:extLst>
              </p:cNvPr>
              <p:cNvSpPr txBox="1"/>
              <p:nvPr/>
            </p:nvSpPr>
            <p:spPr>
              <a:xfrm>
                <a:off x="2219425" y="2828194"/>
                <a:ext cx="696906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 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系数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𝑖𝑡𝑘</m:t>
                        </m:r>
                        <m:r>
                          <m:rPr>
                            <m:sty m:val="p"/>
                          </m:rPr>
                          <a:rPr kumimoji="0" lang="en-US" altLang="zh-CN" sz="3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Δ</m:t>
                        </m:r>
                      </m:sup>
                    </m:sSup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: 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基函数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𝜙</m:t>
                    </m:r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相位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7AA7589-0B5F-7AD9-4EA1-45A61D506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5" y="2828194"/>
                <a:ext cx="6969065" cy="600805"/>
              </a:xfrm>
              <a:prstGeom prst="rect">
                <a:avLst/>
              </a:prstGeom>
              <a:blipFill>
                <a:blip r:embed="rId2"/>
                <a:stretch>
                  <a:fillRect t="-11224" b="-33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7CC746A-05A0-3E7D-01F7-D8C1DC72D5C6}"/>
              </a:ext>
            </a:extLst>
          </p:cNvPr>
          <p:cNvCxnSpPr>
            <a:cxnSpLocks/>
          </p:cNvCxnSpPr>
          <p:nvPr/>
        </p:nvCxnSpPr>
        <p:spPr>
          <a:xfrm>
            <a:off x="2641600" y="5529943"/>
            <a:ext cx="453548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AAACEB4-6A7E-6694-5799-2A4F99E87932}"/>
              </a:ext>
            </a:extLst>
          </p:cNvPr>
          <p:cNvCxnSpPr>
            <a:cxnSpLocks/>
          </p:cNvCxnSpPr>
          <p:nvPr/>
        </p:nvCxnSpPr>
        <p:spPr>
          <a:xfrm flipV="1">
            <a:off x="2641600" y="3429000"/>
            <a:ext cx="0" cy="30734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CEE99D9-3079-731E-B356-D81C056E5541}"/>
              </a:ext>
            </a:extLst>
          </p:cNvPr>
          <p:cNvCxnSpPr/>
          <p:nvPr/>
        </p:nvCxnSpPr>
        <p:spPr>
          <a:xfrm flipV="1">
            <a:off x="2641600" y="3969657"/>
            <a:ext cx="2206171" cy="15602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55806A1-6659-EE25-787A-E1F34380C02B}"/>
              </a:ext>
            </a:extLst>
          </p:cNvPr>
          <p:cNvCxnSpPr/>
          <p:nvPr/>
        </p:nvCxnSpPr>
        <p:spPr>
          <a:xfrm flipH="1">
            <a:off x="2641599" y="3969658"/>
            <a:ext cx="2206171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EFB26AA-2B53-1266-6505-61F6FF46EF8D}"/>
              </a:ext>
            </a:extLst>
          </p:cNvPr>
          <p:cNvCxnSpPr>
            <a:cxnSpLocks/>
          </p:cNvCxnSpPr>
          <p:nvPr/>
        </p:nvCxnSpPr>
        <p:spPr>
          <a:xfrm flipV="1">
            <a:off x="4847770" y="3969657"/>
            <a:ext cx="1" cy="156028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DC4EEC2-BC26-108C-E351-F7BBF6FAB7A9}"/>
              </a:ext>
            </a:extLst>
          </p:cNvPr>
          <p:cNvSpPr txBox="1"/>
          <p:nvPr/>
        </p:nvSpPr>
        <p:spPr>
          <a:xfrm>
            <a:off x="5379436" y="4527758"/>
            <a:ext cx="34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系数可以看作是由投影获得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5CE2B8-6C52-B8BB-D210-AFF408795C5E}"/>
                  </a:ext>
                </a:extLst>
              </p:cNvPr>
              <p:cNvSpPr txBox="1"/>
              <p:nvPr/>
            </p:nvSpPr>
            <p:spPr>
              <a:xfrm>
                <a:off x="2086117" y="1148497"/>
                <a:ext cx="7235683" cy="1435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=−∞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𝜋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𝑖𝑡𝑘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zh-CN" sz="3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=−∞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𝜙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5CE2B8-6C52-B8BB-D210-AFF408795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117" y="1148497"/>
                <a:ext cx="7235683" cy="1435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43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如何区分男声和女声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E37AF6-7602-8348-C24F-2ADC2F381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79" y="2429981"/>
            <a:ext cx="11017442" cy="31821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A1F8D-BAFC-5B71-4451-D31882685020}"/>
              </a:ext>
            </a:extLst>
          </p:cNvPr>
          <p:cNvSpPr txBox="1"/>
          <p:nvPr/>
        </p:nvSpPr>
        <p:spPr>
          <a:xfrm>
            <a:off x="587279" y="612893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https://hackmd.io/@sysprog/fourier-transform</a:t>
            </a:r>
          </a:p>
        </p:txBody>
      </p:sp>
    </p:spTree>
    <p:extLst>
      <p:ext uri="{BB962C8B-B14F-4D97-AF65-F5344CB8AC3E}">
        <p14:creationId xmlns:p14="http://schemas.microsoft.com/office/powerpoint/2010/main" val="17396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21A5D-A609-5C68-179F-5EDCA0BD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84B01-22D5-AF58-5F23-F48DD23F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14" y="921121"/>
            <a:ext cx="6870889" cy="51600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2BEF8B-04C8-6DAE-28B9-1895A06B6CFD}"/>
              </a:ext>
            </a:extLst>
          </p:cNvPr>
          <p:cNvSpPr txBox="1"/>
          <p:nvPr/>
        </p:nvSpPr>
        <p:spPr>
          <a:xfrm>
            <a:off x="9321800" y="2782669"/>
            <a:ext cx="245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男声低频成分大，女声低频成分小。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2A00D9-3F8B-B1CA-BE00-7AB7A8D0EBA0}"/>
              </a:ext>
            </a:extLst>
          </p:cNvPr>
          <p:cNvSpPr txBox="1"/>
          <p:nvPr/>
        </p:nvSpPr>
        <p:spPr>
          <a:xfrm>
            <a:off x="172500" y="61789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https://hackmd.io/@sysprog/fourier-transform</a:t>
            </a:r>
          </a:p>
        </p:txBody>
      </p:sp>
    </p:spTree>
    <p:extLst>
      <p:ext uri="{BB962C8B-B14F-4D97-AF65-F5344CB8AC3E}">
        <p14:creationId xmlns:p14="http://schemas.microsoft.com/office/powerpoint/2010/main" val="1637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维傅里叶变换举例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DE7483-4EF1-167C-F6CB-5C1A6910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8" y="1277223"/>
            <a:ext cx="11258803" cy="47408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65E351-2DBB-8842-2E44-C2DBC87F944A}"/>
              </a:ext>
            </a:extLst>
          </p:cNvPr>
          <p:cNvSpPr/>
          <p:nvPr/>
        </p:nvSpPr>
        <p:spPr>
          <a:xfrm>
            <a:off x="381368" y="6581001"/>
            <a:ext cx="2571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From the lecture of Matthew Schwartz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维傅里叶变换举例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93FCD7-34C0-12D7-264C-147528ED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66" y="1332454"/>
            <a:ext cx="11582400" cy="4882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D49FC0-0A06-7E9C-6D31-352992DABDC2}"/>
              </a:ext>
            </a:extLst>
          </p:cNvPr>
          <p:cNvSpPr/>
          <p:nvPr/>
        </p:nvSpPr>
        <p:spPr>
          <a:xfrm>
            <a:off x="381368" y="6581001"/>
            <a:ext cx="2571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From the lecture of Matthew Schwartz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290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维傅里叶变换举例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60DEBF-CC5B-5273-640A-A2CEE512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55688"/>
            <a:ext cx="10515600" cy="47839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646FD9-5FD8-017D-F4BD-DA8A3DA882E4}"/>
              </a:ext>
            </a:extLst>
          </p:cNvPr>
          <p:cNvSpPr/>
          <p:nvPr/>
        </p:nvSpPr>
        <p:spPr>
          <a:xfrm>
            <a:off x="381368" y="6581001"/>
            <a:ext cx="2571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From the lecture of Matthew Schwartz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3200341" y="2214264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现象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73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20D11E7-A1E7-4A17-4FC0-8514D4020146}"/>
              </a:ext>
            </a:extLst>
          </p:cNvPr>
          <p:cNvSpPr/>
          <p:nvPr/>
        </p:nvSpPr>
        <p:spPr>
          <a:xfrm>
            <a:off x="1954179" y="1389605"/>
            <a:ext cx="8081235" cy="437120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稀疏性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7F3863-843D-01FE-906C-93409A2B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80" y="1389605"/>
            <a:ext cx="3975754" cy="43712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8DDC70-DFC4-6F54-0F1D-7B716CB8A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8"/>
          <a:stretch/>
        </p:blipFill>
        <p:spPr>
          <a:xfrm>
            <a:off x="6004160" y="1389606"/>
            <a:ext cx="4031255" cy="43712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227F0C-F808-2F6B-21FF-B808EE0C9A4A}"/>
              </a:ext>
            </a:extLst>
          </p:cNvPr>
          <p:cNvSpPr/>
          <p:nvPr/>
        </p:nvSpPr>
        <p:spPr>
          <a:xfrm>
            <a:off x="381368" y="6581001"/>
            <a:ext cx="2571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From the lecture of Matthew Schwartz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滤波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811D46-05E2-78A6-CE82-90DA44D2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28" y="1375388"/>
            <a:ext cx="4263624" cy="36604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6B2833-1996-C404-DA23-28A9AA96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07" y="1375388"/>
            <a:ext cx="4255362" cy="36604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C2DA316-FAF1-53FC-2660-3E2774CD78C0}"/>
              </a:ext>
            </a:extLst>
          </p:cNvPr>
          <p:cNvSpPr/>
          <p:nvPr/>
        </p:nvSpPr>
        <p:spPr>
          <a:xfrm>
            <a:off x="381368" y="6581001"/>
            <a:ext cx="7259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https://www.bogotobogo.com/Matlab/images/ImageProcessing_6_Low_Pass_Filter/noise_in_rgb_image.png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29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4C18A7-2EB8-BC18-EA7B-C04A378981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图像进行傅立叶变换的例子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DA52D8-DD9E-6819-A98E-AD2FD08C2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5E39E5-B3BA-F62D-507B-89379CED60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2E731-18DA-5F0C-FC8E-2753992C6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66" t="10956" r="6704"/>
          <a:stretch/>
        </p:blipFill>
        <p:spPr>
          <a:xfrm>
            <a:off x="319056" y="1237268"/>
            <a:ext cx="11513000" cy="438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39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高通滤波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4B81A0-4E6E-A9B2-46E0-40813A35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799" y="1257807"/>
            <a:ext cx="7294401" cy="48654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F54D7E-3690-A3C5-609B-0B1C5318F3B4}"/>
              </a:ext>
            </a:extLst>
          </p:cNvPr>
          <p:cNvSpPr/>
          <p:nvPr/>
        </p:nvSpPr>
        <p:spPr>
          <a:xfrm>
            <a:off x="381368" y="6581001"/>
            <a:ext cx="2571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From the lecture of Matthew Schwartz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61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低通滤波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A7A23F-3EA8-FB59-DA4E-15F4672E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352" y="1214038"/>
            <a:ext cx="7225295" cy="491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BD4E7D-636F-57F2-D88D-7C8FA59763FC}"/>
              </a:ext>
            </a:extLst>
          </p:cNvPr>
          <p:cNvSpPr/>
          <p:nvPr/>
        </p:nvSpPr>
        <p:spPr>
          <a:xfrm>
            <a:off x="381368" y="6581001"/>
            <a:ext cx="2571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From the lecture of Matthew Schwartz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2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低通滤波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8E78D-302C-436F-1D85-6628F110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36" y="1217903"/>
            <a:ext cx="7719527" cy="50473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3B0444-852D-0630-447D-D15349BF8B16}"/>
              </a:ext>
            </a:extLst>
          </p:cNvPr>
          <p:cNvSpPr/>
          <p:nvPr/>
        </p:nvSpPr>
        <p:spPr>
          <a:xfrm>
            <a:off x="381368" y="6562068"/>
            <a:ext cx="2571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From the lecture of Matthew Schwartz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2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430899" y="2214264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傅里叶变换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24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连续傅里叶变换 （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</a:rPr>
              <a:t>CFT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04E2EA-2BAA-9E0E-33BC-78411DCE5D09}"/>
              </a:ext>
            </a:extLst>
          </p:cNvPr>
          <p:cNvSpPr txBox="1"/>
          <p:nvPr/>
        </p:nvSpPr>
        <p:spPr>
          <a:xfrm>
            <a:off x="381368" y="1526193"/>
            <a:ext cx="1185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适用情形：在时域空间上信号的采样可以做到精度无穷且无界，也就是说我们可以得到待变换函数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任意一点的值。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89D158-6075-9A95-5A9E-B413F00A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44" y="2529393"/>
            <a:ext cx="4102311" cy="685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D14466-A10B-9F74-A2EB-995CEFA8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84" y="4023165"/>
            <a:ext cx="3499030" cy="666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8846F54-B944-1FAF-09B4-5C5CD0B3ABDA}"/>
              </a:ext>
            </a:extLst>
          </p:cNvPr>
          <p:cNvSpPr txBox="1"/>
          <p:nvPr/>
        </p:nvSpPr>
        <p:spPr>
          <a:xfrm>
            <a:off x="1862608" y="26876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傅里叶变换：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E7991B-D403-4BB3-518A-58E92EF3F719}"/>
              </a:ext>
            </a:extLst>
          </p:cNvPr>
          <p:cNvSpPr txBox="1"/>
          <p:nvPr/>
        </p:nvSpPr>
        <p:spPr>
          <a:xfrm>
            <a:off x="1631775" y="41718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傅里叶逆变换：</a:t>
            </a:r>
          </a:p>
        </p:txBody>
      </p:sp>
    </p:spTree>
    <p:extLst>
      <p:ext uri="{BB962C8B-B14F-4D97-AF65-F5344CB8AC3E}">
        <p14:creationId xmlns:p14="http://schemas.microsoft.com/office/powerpoint/2010/main" val="39425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对于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</a:rPr>
              <a:t>CFT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的理解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CA6908F-055E-9A73-D4E2-3875B9BC46B6}"/>
                  </a:ext>
                </a:extLst>
              </p:cNvPr>
              <p:cNvSpPr txBox="1"/>
              <p:nvPr/>
            </p:nvSpPr>
            <p:spPr>
              <a:xfrm>
                <a:off x="381369" y="2465258"/>
                <a:ext cx="10275668" cy="391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在做傅里叶变换时，可以看作是把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g(x)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投影到了另一个函数空间，这个函数空间的基底是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𝜉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。逆变换则是使用基底表示函数。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𝜉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𝜋𝜉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sin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⁡(2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𝜋𝜉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zh-CN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，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投影空间为三角空间。三角函数具有很多良好的性质，如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sinx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和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cosx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互为导数，周期性，振荡性等。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正频率和负频率可以分别理解为逆时针和顺时针旋转的波形。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如果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g(x)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是非周期的，那么想要完全获得它的信息，需要对全空间进行无限精度采样。反之，只需在任意一个周期宽度下进行无限精度采样即可。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CA6908F-055E-9A73-D4E2-3875B9BC4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69" y="2465258"/>
                <a:ext cx="10275668" cy="3919278"/>
              </a:xfrm>
              <a:prstGeom prst="rect">
                <a:avLst/>
              </a:prstGeom>
              <a:blipFill>
                <a:blip r:embed="rId2"/>
                <a:stretch>
                  <a:fillRect l="-415" b="-1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476B83C-261C-A34A-1183-2D51BB80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55" y="1351856"/>
            <a:ext cx="4102311" cy="685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F40084-4D00-8905-A582-4A381C4DE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23" y="1351856"/>
            <a:ext cx="3599002" cy="685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34E010-9259-D053-6A48-31AA0EA9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557" y="4093999"/>
            <a:ext cx="3934334" cy="14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1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8ADE3-DB4B-1515-9047-12ED0D95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离散傅立叶变换（</a:t>
            </a:r>
            <a:r>
              <a:rPr kumimoji="1" lang="en-US" altLang="zh-CN" dirty="0"/>
              <a:t>DFT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B8F184C-071C-2AAB-9733-629F88E0D6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clrChange>
              <a:clrFrom>
                <a:srgbClr val="F5FFFA"/>
              </a:clrFrom>
              <a:clrTo>
                <a:srgbClr val="F5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1584" y="2053110"/>
            <a:ext cx="2933700" cy="1193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29394C-33E2-7C3F-6AF2-B953927032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FFA"/>
              </a:clrFrom>
              <a:clrTo>
                <a:srgbClr val="F5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2684" y="3882082"/>
            <a:ext cx="3111500" cy="1219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130882-75A7-144C-6E5A-0737B28B2DF0}"/>
              </a:ext>
            </a:extLst>
          </p:cNvPr>
          <p:cNvSpPr txBox="1"/>
          <p:nvPr/>
        </p:nvSpPr>
        <p:spPr>
          <a:xfrm>
            <a:off x="1924392" y="246534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离散傅里叶变换：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244E22-AD7A-1DB3-58A1-53EB157969C9}"/>
              </a:ext>
            </a:extLst>
          </p:cNvPr>
          <p:cNvSpPr txBox="1"/>
          <p:nvPr/>
        </p:nvSpPr>
        <p:spPr>
          <a:xfrm>
            <a:off x="2027365" y="43788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离散傅里叶逆变换：</a:t>
            </a:r>
          </a:p>
        </p:txBody>
      </p:sp>
    </p:spTree>
    <p:extLst>
      <p:ext uri="{BB962C8B-B14F-4D97-AF65-F5344CB8AC3E}">
        <p14:creationId xmlns:p14="http://schemas.microsoft.com/office/powerpoint/2010/main" val="288407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A5B545-9E4B-C598-609E-C0F9E12C41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现象驱动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7EDB46-26B0-66A1-A923-8CD3F28F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401BB4-8649-FF48-0479-434571DAD4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2FB603-B09B-EAB9-3E71-AB94431FA79D}"/>
              </a:ext>
            </a:extLst>
          </p:cNvPr>
          <p:cNvSpPr txBox="1"/>
          <p:nvPr/>
        </p:nvSpPr>
        <p:spPr>
          <a:xfrm>
            <a:off x="4470400" y="951155"/>
            <a:ext cx="35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如何理解一个复杂系统？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3C2140-F1ED-A859-9748-FE187730BF97}"/>
              </a:ext>
            </a:extLst>
          </p:cNvPr>
          <p:cNvSpPr txBox="1"/>
          <p:nvPr/>
        </p:nvSpPr>
        <p:spPr>
          <a:xfrm>
            <a:off x="1075351" y="2048115"/>
            <a:ext cx="301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孟德尔通过观察豌豆遗传现象，总结遗传规律。</a:t>
            </a:r>
          </a:p>
        </p:txBody>
      </p:sp>
      <p:sp>
        <p:nvSpPr>
          <p:cNvPr id="12" name="虚尾箭头 11">
            <a:extLst>
              <a:ext uri="{FF2B5EF4-FFF2-40B4-BE49-F238E27FC236}">
                <a16:creationId xmlns:a16="http://schemas.microsoft.com/office/drawing/2014/main" id="{79EC6629-C2D9-48F7-141A-F15132C8B947}"/>
              </a:ext>
            </a:extLst>
          </p:cNvPr>
          <p:cNvSpPr/>
          <p:nvPr/>
        </p:nvSpPr>
        <p:spPr>
          <a:xfrm>
            <a:off x="4470400" y="2129542"/>
            <a:ext cx="2918372" cy="48347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A7959-7641-B89A-AD64-9513E7D17543}"/>
              </a:ext>
            </a:extLst>
          </p:cNvPr>
          <p:cNvSpPr txBox="1"/>
          <p:nvPr/>
        </p:nvSpPr>
        <p:spPr>
          <a:xfrm>
            <a:off x="7770648" y="2186614"/>
            <a:ext cx="340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解释更复杂的生物遗传现象。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2475D4-37A2-E8C3-1AE0-975087EB3F27}"/>
              </a:ext>
            </a:extLst>
          </p:cNvPr>
          <p:cNvSpPr txBox="1"/>
          <p:nvPr/>
        </p:nvSpPr>
        <p:spPr>
          <a:xfrm>
            <a:off x="1075351" y="4028173"/>
            <a:ext cx="301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安培、法拉第等观察电场、磁场现象，发现电磁感应等基本规律</a:t>
            </a:r>
          </a:p>
        </p:txBody>
      </p:sp>
      <p:sp>
        <p:nvSpPr>
          <p:cNvPr id="15" name="虚尾箭头 14">
            <a:extLst>
              <a:ext uri="{FF2B5EF4-FFF2-40B4-BE49-F238E27FC236}">
                <a16:creationId xmlns:a16="http://schemas.microsoft.com/office/drawing/2014/main" id="{93E8D349-146D-B3A9-094F-1049EA4731CC}"/>
              </a:ext>
            </a:extLst>
          </p:cNvPr>
          <p:cNvSpPr/>
          <p:nvPr/>
        </p:nvSpPr>
        <p:spPr>
          <a:xfrm>
            <a:off x="4470400" y="4162164"/>
            <a:ext cx="2918372" cy="48347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3EF915-EFCC-9DD6-1359-7794974CADA8}"/>
              </a:ext>
            </a:extLst>
          </p:cNvPr>
          <p:cNvSpPr txBox="1"/>
          <p:nvPr/>
        </p:nvSpPr>
        <p:spPr>
          <a:xfrm>
            <a:off x="7711297" y="4219236"/>
            <a:ext cx="340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麦克斯韦在此基础上将其统一为麦克斯韦方程组。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B8CCD4-E5FD-4756-3C41-5F00447E50A4}"/>
              </a:ext>
            </a:extLst>
          </p:cNvPr>
          <p:cNvSpPr txBox="1"/>
          <p:nvPr/>
        </p:nvSpPr>
        <p:spPr>
          <a:xfrm>
            <a:off x="7770648" y="5593191"/>
            <a:ext cx="364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核心在于选择一个正确的观察对象！</a:t>
            </a:r>
          </a:p>
        </p:txBody>
      </p:sp>
    </p:spTree>
    <p:extLst>
      <p:ext uri="{BB962C8B-B14F-4D97-AF65-F5344CB8AC3E}">
        <p14:creationId xmlns:p14="http://schemas.microsoft.com/office/powerpoint/2010/main" val="3795804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9" y="0"/>
            <a:ext cx="1553630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041916" y="1952461"/>
            <a:ext cx="35274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傅里叶变换的重要细节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2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采样的影响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592A49-07AE-1B4E-E858-C9816E1957F5}"/>
              </a:ext>
            </a:extLst>
          </p:cNvPr>
          <p:cNvSpPr txBox="1"/>
          <p:nvPr/>
        </p:nvSpPr>
        <p:spPr>
          <a:xfrm>
            <a:off x="381368" y="1322337"/>
            <a:ext cx="829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考虑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sin(x) + sin(3x)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，当采样区域不同时，傅里叶变换后的频谱有明显的差异。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D3B35C-C711-CB4E-C7ED-AE5F17A4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36" b="13795"/>
          <a:stretch/>
        </p:blipFill>
        <p:spPr>
          <a:xfrm>
            <a:off x="1295768" y="2213683"/>
            <a:ext cx="2649699" cy="2670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F2009A-664C-4CDD-C894-BF354C8C5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96"/>
          <a:stretch/>
        </p:blipFill>
        <p:spPr>
          <a:xfrm>
            <a:off x="8880778" y="2213683"/>
            <a:ext cx="1854957" cy="26700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755EE2A-B22C-74B8-6679-05170F06B855}"/>
              </a:ext>
            </a:extLst>
          </p:cNvPr>
          <p:cNvCxnSpPr/>
          <p:nvPr/>
        </p:nvCxnSpPr>
        <p:spPr>
          <a:xfrm>
            <a:off x="4987623" y="4532867"/>
            <a:ext cx="3564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CE9F79B-CBE9-3239-4EA1-CC72C087D744}"/>
              </a:ext>
            </a:extLst>
          </p:cNvPr>
          <p:cNvCxnSpPr>
            <a:cxnSpLocks/>
          </p:cNvCxnSpPr>
          <p:nvPr/>
        </p:nvCxnSpPr>
        <p:spPr>
          <a:xfrm flipV="1">
            <a:off x="5140023" y="2136801"/>
            <a:ext cx="0" cy="2548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1B120F2-2A6B-B71D-5966-9E11A966F12F}"/>
              </a:ext>
            </a:extLst>
          </p:cNvPr>
          <p:cNvCxnSpPr>
            <a:cxnSpLocks/>
          </p:cNvCxnSpPr>
          <p:nvPr/>
        </p:nvCxnSpPr>
        <p:spPr>
          <a:xfrm>
            <a:off x="5927054" y="3534987"/>
            <a:ext cx="131214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544EF112-5652-4241-0B60-7B3A5B29F430}"/>
              </a:ext>
            </a:extLst>
          </p:cNvPr>
          <p:cNvCxnSpPr>
            <a:cxnSpLocks/>
          </p:cNvCxnSpPr>
          <p:nvPr/>
        </p:nvCxnSpPr>
        <p:spPr>
          <a:xfrm>
            <a:off x="4614905" y="4532867"/>
            <a:ext cx="131214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4C8C2614-BB29-6E67-7B45-0E96C0F7596F}"/>
              </a:ext>
            </a:extLst>
          </p:cNvPr>
          <p:cNvCxnSpPr>
            <a:cxnSpLocks/>
          </p:cNvCxnSpPr>
          <p:nvPr/>
        </p:nvCxnSpPr>
        <p:spPr>
          <a:xfrm>
            <a:off x="7324051" y="4532867"/>
            <a:ext cx="131214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9817025-4121-3DBA-2F16-DC231F779A1E}"/>
              </a:ext>
            </a:extLst>
          </p:cNvPr>
          <p:cNvSpPr txBox="1"/>
          <p:nvPr/>
        </p:nvSpPr>
        <p:spPr>
          <a:xfrm>
            <a:off x="4708131" y="3350321"/>
            <a:ext cx="3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EBB70C-9B6B-CC13-8F89-AD53D260762C}"/>
              </a:ext>
            </a:extLst>
          </p:cNvPr>
          <p:cNvSpPr txBox="1"/>
          <p:nvPr/>
        </p:nvSpPr>
        <p:spPr>
          <a:xfrm>
            <a:off x="4717245" y="4514423"/>
            <a:ext cx="3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CA76BF-B4ED-E49B-D99A-D1C65D2FBC2E}"/>
              </a:ext>
            </a:extLst>
          </p:cNvPr>
          <p:cNvSpPr txBox="1"/>
          <p:nvPr/>
        </p:nvSpPr>
        <p:spPr>
          <a:xfrm>
            <a:off x="8381244" y="3141856"/>
            <a:ext cx="499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=</a:t>
            </a:r>
            <a:endParaRPr kumimoji="1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D67EF6D-C3CC-1575-4FE0-F3A35A27E662}"/>
              </a:ext>
            </a:extLst>
          </p:cNvPr>
          <p:cNvSpPr txBox="1"/>
          <p:nvPr/>
        </p:nvSpPr>
        <p:spPr>
          <a:xfrm>
            <a:off x="4190045" y="3143042"/>
            <a:ext cx="499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X</a:t>
            </a:r>
            <a:endParaRPr kumimoji="1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95912F7-82C0-52A1-61D4-248EA72E6E0A}"/>
              </a:ext>
            </a:extLst>
          </p:cNvPr>
          <p:cNvSpPr txBox="1"/>
          <p:nvPr/>
        </p:nvSpPr>
        <p:spPr>
          <a:xfrm>
            <a:off x="1998133" y="5207000"/>
            <a:ext cx="803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有限区间采样等价于原函数乘以一个该区间的示性函数。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BA2079-AEEA-EA5C-C344-376E6E7E02F0}"/>
              </a:ext>
            </a:extLst>
          </p:cNvPr>
          <p:cNvSpPr txBox="1"/>
          <p:nvPr/>
        </p:nvSpPr>
        <p:spPr>
          <a:xfrm>
            <a:off x="2794000" y="5811928"/>
            <a:ext cx="56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卷积定理：一个空间的乘积等价于另一个空间的卷积。</a:t>
            </a:r>
          </a:p>
        </p:txBody>
      </p:sp>
    </p:spTree>
    <p:extLst>
      <p:ext uri="{BB962C8B-B14F-4D97-AF65-F5344CB8AC3E}">
        <p14:creationId xmlns:p14="http://schemas.microsoft.com/office/powerpoint/2010/main" val="21421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为什么频谱的峰值比较重要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592A49-07AE-1B4E-E858-C9816E1957F5}"/>
              </a:ext>
            </a:extLst>
          </p:cNvPr>
          <p:cNvSpPr txBox="1"/>
          <p:nvPr/>
        </p:nvSpPr>
        <p:spPr>
          <a:xfrm>
            <a:off x="381368" y="1322337"/>
            <a:ext cx="829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考虑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sin(x) + sin(3x)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，当采样区域不同时，傅里叶变换后的频谱有明显的差异。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D3B35C-C711-CB4E-C7ED-AE5F17A4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95"/>
          <a:stretch/>
        </p:blipFill>
        <p:spPr>
          <a:xfrm>
            <a:off x="381367" y="2129017"/>
            <a:ext cx="5367717" cy="2670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F2009A-664C-4CDD-C894-BF354C8C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10" y="2129017"/>
            <a:ext cx="5376722" cy="2670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F07EB8-8E66-7ACD-90B4-21BBCCBB3404}"/>
              </a:ext>
            </a:extLst>
          </p:cNvPr>
          <p:cNvSpPr txBox="1"/>
          <p:nvPr/>
        </p:nvSpPr>
        <p:spPr>
          <a:xfrm>
            <a:off x="1249899" y="5051771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在整个范围内进行采样并进行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DFT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19D091-6715-2525-FCA9-534A15DF8038}"/>
              </a:ext>
            </a:extLst>
          </p:cNvPr>
          <p:cNvSpPr txBox="1"/>
          <p:nvPr/>
        </p:nvSpPr>
        <p:spPr>
          <a:xfrm>
            <a:off x="7535939" y="5051771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取其局部进行采样并进行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DFT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4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687380" y="221426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频率原则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3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spatial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pic>
        <p:nvPicPr>
          <p:cNvPr id="7" name="animationxy">
            <a:hlinkClick r:id="" action="ppaction://media"/>
            <a:extLst>
              <a:ext uri="{FF2B5EF4-FFF2-40B4-BE49-F238E27FC236}">
                <a16:creationId xmlns:a16="http://schemas.microsoft.com/office/drawing/2014/main" id="{FF6965F0-5769-4989-B5E7-8BAC4A9E8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496" y="933964"/>
            <a:ext cx="7888660" cy="5256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2E46A1-CE75-410D-99F2-4BFFBB2F43D6}"/>
              </a:ext>
            </a:extLst>
          </p:cNvPr>
          <p:cNvSpPr txBox="1"/>
          <p:nvPr/>
        </p:nvSpPr>
        <p:spPr>
          <a:xfrm>
            <a:off x="4639377" y="934277"/>
            <a:ext cx="417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From landscape to detail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17DDA8-611A-4EDD-87A5-4B3DA0B8C5C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D91A70C9-8EFD-414E-9794-CEC0C8944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508" y="1115775"/>
            <a:ext cx="6943021" cy="462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Fourier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BDB4F-E0BB-471F-B672-CF5A16DA6D0B}"/>
              </a:ext>
            </a:extLst>
          </p:cNvPr>
          <p:cNvSpPr txBox="1"/>
          <p:nvPr/>
        </p:nvSpPr>
        <p:spPr>
          <a:xfrm>
            <a:off x="6015700" y="5665223"/>
            <a:ext cx="24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Frequency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45A69-737C-4C7B-A8C1-398168335651}"/>
              </a:ext>
            </a:extLst>
          </p:cNvPr>
          <p:cNvSpPr txBox="1"/>
          <p:nvPr/>
        </p:nvSpPr>
        <p:spPr>
          <a:xfrm rot="16200000">
            <a:off x="2212812" y="3081218"/>
            <a:ext cx="1815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Amplitude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EFFDE-9D4B-431D-AAC5-3C626AF04B96}"/>
              </a:ext>
            </a:extLst>
          </p:cNvPr>
          <p:cNvSpPr txBox="1"/>
          <p:nvPr/>
        </p:nvSpPr>
        <p:spPr>
          <a:xfrm>
            <a:off x="1674796" y="934277"/>
            <a:ext cx="858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principle: From low frequency to high frequency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650268-97E4-45AD-9694-0300F9A8A2B0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72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D91A70C9-8EFD-414E-9794-CEC0C8944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508" y="1115775"/>
            <a:ext cx="6943021" cy="462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Fourier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BDB4F-E0BB-471F-B672-CF5A16DA6D0B}"/>
              </a:ext>
            </a:extLst>
          </p:cNvPr>
          <p:cNvSpPr txBox="1"/>
          <p:nvPr/>
        </p:nvSpPr>
        <p:spPr>
          <a:xfrm>
            <a:off x="6015700" y="5665223"/>
            <a:ext cx="24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Frequency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45A69-737C-4C7B-A8C1-398168335651}"/>
              </a:ext>
            </a:extLst>
          </p:cNvPr>
          <p:cNvSpPr txBox="1"/>
          <p:nvPr/>
        </p:nvSpPr>
        <p:spPr>
          <a:xfrm rot="16200000">
            <a:off x="2212812" y="3081218"/>
            <a:ext cx="1815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Amplitude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EFFDE-9D4B-431D-AAC5-3C626AF04B96}"/>
              </a:ext>
            </a:extLst>
          </p:cNvPr>
          <p:cNvSpPr txBox="1"/>
          <p:nvPr/>
        </p:nvSpPr>
        <p:spPr>
          <a:xfrm>
            <a:off x="1674796" y="934277"/>
            <a:ext cx="858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principle: From low frequency to high frequency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0A38E8-FA38-40C9-81C4-07BA1C19B93F}"/>
              </a:ext>
            </a:extLst>
          </p:cNvPr>
          <p:cNvSpPr txBox="1"/>
          <p:nvPr/>
        </p:nvSpPr>
        <p:spPr>
          <a:xfrm>
            <a:off x="9634888" y="2146434"/>
            <a:ext cx="2281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Amplitude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?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091590-0C80-4725-9E11-241C50A2B1A4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549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DF7BBA-003D-0134-3E0C-6B926340B3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控制变量实验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C6642B-2291-AB66-C7BF-F84ED1F233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499600-4430-DCEB-D2E6-382B1AFCF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BE18C1-D9C8-B542-0942-0EADBF6421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233" y="2124059"/>
            <a:ext cx="10524481" cy="2993901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B34534-6157-3B2E-124F-744AF3EEBD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目标函数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79B6F8-EE6A-8270-5783-27D7451AE2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2635" y="870201"/>
            <a:ext cx="3390900" cy="30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67F739-93E5-9908-DD5F-CBD552E2B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0559" y="5303901"/>
            <a:ext cx="2552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70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B853D3-6B01-65A7-BBD5-EECD67C842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频率原则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874423-EC1D-0652-C3F9-518804457C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B58677-1E71-5067-D8C6-B89010C53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722AA0-A558-2EE4-1BFB-5F2E99E85BCB}"/>
              </a:ext>
            </a:extLst>
          </p:cNvPr>
          <p:cNvSpPr txBox="1"/>
          <p:nvPr/>
        </p:nvSpPr>
        <p:spPr>
          <a:xfrm>
            <a:off x="1075351" y="1590460"/>
            <a:ext cx="9855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effectLst/>
                <a:latin typeface="FandolSong-Bold-Identity-H"/>
              </a:rPr>
              <a:t>神经网络常常会以从低频到高频的顺序拟合训练数据。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765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92A805C-BE35-9BB6-0F8D-D35194807E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现象驱动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005A37-095C-E260-5064-03FCC8DABC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D0CA88-D545-11D9-758B-63BE65EAB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35DD1F-4CC0-27FB-6970-29FD8420E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神经网络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简单情况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MNIST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一维函数拟合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神经网络的特性在一维问题中已经体现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直观观察神经网络输出函数的整体性质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7959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43FFFB-1B2B-9BCD-BF67-63851E147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一维函数的一个例子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F3CB58-61AD-EC90-517D-A01B602405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10E918-A426-B323-06D0-A90E4A787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3FBE2-1750-ACFB-F23F-419E7381C1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98212"/>
            <a:ext cx="5930900" cy="402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E5F8822-D169-D549-1850-773D510793F9}"/>
                  </a:ext>
                </a:extLst>
              </p:cNvPr>
              <p:cNvSpPr txBox="1"/>
              <p:nvPr/>
            </p:nvSpPr>
            <p:spPr>
              <a:xfrm>
                <a:off x="627368" y="4824112"/>
                <a:ext cx="5338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不同深度全连接网络拟合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的函数输出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E5F8822-D169-D549-1850-773D5107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8" y="4824112"/>
                <a:ext cx="5338119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8BFB7C2-55A8-8FEB-7213-F587B7613759}"/>
              </a:ext>
            </a:extLst>
          </p:cNvPr>
          <p:cNvSpPr txBox="1"/>
          <p:nvPr/>
        </p:nvSpPr>
        <p:spPr>
          <a:xfrm>
            <a:off x="7631379" y="1967145"/>
            <a:ext cx="2813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rgbClr val="FF0000"/>
                </a:solidFill>
              </a:rPr>
              <a:t>不过拟合？</a:t>
            </a:r>
            <a:endParaRPr kumimoji="1" lang="en-US" altLang="zh-CN" sz="4000" dirty="0">
              <a:solidFill>
                <a:srgbClr val="FF0000"/>
              </a:solidFill>
            </a:endParaRPr>
          </a:p>
          <a:p>
            <a:endParaRPr kumimoji="1" lang="en-US" altLang="zh-CN" sz="4000" dirty="0">
              <a:solidFill>
                <a:srgbClr val="FF0000"/>
              </a:solidFill>
            </a:endParaRPr>
          </a:p>
          <a:p>
            <a:endParaRPr kumimoji="1" lang="en-US" altLang="zh-CN" sz="4000" dirty="0">
              <a:solidFill>
                <a:srgbClr val="FF0000"/>
              </a:solidFill>
            </a:endParaRPr>
          </a:p>
          <a:p>
            <a:r>
              <a:rPr kumimoji="1" lang="zh-CN" altLang="en-US" sz="4000" dirty="0">
                <a:solidFill>
                  <a:srgbClr val="FF0000"/>
                </a:solidFill>
              </a:rPr>
              <a:t>光滑函数？</a:t>
            </a:r>
          </a:p>
        </p:txBody>
      </p:sp>
    </p:spTree>
    <p:extLst>
      <p:ext uri="{BB962C8B-B14F-4D97-AF65-F5344CB8AC3E}">
        <p14:creationId xmlns:p14="http://schemas.microsoft.com/office/powerpoint/2010/main" val="251390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40A420-1E1B-9BA1-61B0-AD79052FD9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低频与高频叠加的函数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110CC0-D530-4DE4-CC0D-1BD94BDEB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4E0150-90AF-2FF4-5788-22F78E725D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F492E4-43A9-9306-FD84-E3014E97922B}"/>
              </a:ext>
            </a:extLst>
          </p:cNvPr>
          <p:cNvSpPr txBox="1"/>
          <p:nvPr/>
        </p:nvSpPr>
        <p:spPr>
          <a:xfrm>
            <a:off x="6174557" y="5558472"/>
            <a:ext cx="591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先学习整体轮廓，再拟合细节信息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9B6CA0-99C1-FACB-16ED-59DAAC88A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04" t="5414" r="2865" b="4419"/>
          <a:stretch/>
        </p:blipFill>
        <p:spPr>
          <a:xfrm>
            <a:off x="0" y="1699742"/>
            <a:ext cx="12336318" cy="33512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7F267F-0056-520D-CFD7-D64907B4D2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834" y="988792"/>
            <a:ext cx="1714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7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FE2E52D-2974-50D8-DD4F-D6CFB9DBC5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模拟分类问题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5315E3-533F-103B-12F3-C5F6E39923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F82A05-EE25-3607-2287-C345A45DE3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65D33C-1253-A794-1F90-68EAE619F4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分类问题的目标函数多为分段线性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84490B-1D8C-59D2-1C66-6930A4181C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17033" y="1976025"/>
            <a:ext cx="13226066" cy="36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9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spatial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pic>
        <p:nvPicPr>
          <p:cNvPr id="7" name="animationxy">
            <a:hlinkClick r:id="" action="ppaction://media"/>
            <a:extLst>
              <a:ext uri="{FF2B5EF4-FFF2-40B4-BE49-F238E27FC236}">
                <a16:creationId xmlns:a16="http://schemas.microsoft.com/office/drawing/2014/main" id="{FF6965F0-5769-4989-B5E7-8BAC4A9E8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496" y="933964"/>
            <a:ext cx="7888660" cy="5256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2E46A1-CE75-410D-99F2-4BFFBB2F43D6}"/>
              </a:ext>
            </a:extLst>
          </p:cNvPr>
          <p:cNvSpPr txBox="1"/>
          <p:nvPr/>
        </p:nvSpPr>
        <p:spPr>
          <a:xfrm>
            <a:off x="4639377" y="934277"/>
            <a:ext cx="417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From landscape to detail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17DDA8-611A-4EDD-87A5-4B3DA0B8C5C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0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92739C7-6E6B-F35D-2FFE-CAF364188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二维拟合任务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385DC5-986D-5EC5-F58B-5E6FEAD81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3ED702-3252-2F7D-A3A6-9777CE27C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1F84A2-BEEF-7E67-E875-DD46CD8CE5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97962" y="1741715"/>
            <a:ext cx="12746644" cy="3915351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862510-2424-567B-9CC0-95587DDBAE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拟合一张图片</a:t>
            </a:r>
          </a:p>
        </p:txBody>
      </p:sp>
    </p:spTree>
    <p:extLst>
      <p:ext uri="{BB962C8B-B14F-4D97-AF65-F5344CB8AC3E}">
        <p14:creationId xmlns:p14="http://schemas.microsoft.com/office/powerpoint/2010/main" val="2261375224"/>
      </p:ext>
    </p:extLst>
  </p:cSld>
  <p:clrMapOvr>
    <a:masterClrMapping/>
  </p:clrMapOvr>
</p:sld>
</file>

<file path=ppt/theme/theme1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1" id="{58207EA5-DF65-41EA-AC31-C4A3CCF3DB63}" vid="{ECDA9F49-FF6D-42F4-A480-1F82BD0E4C8F}"/>
    </a:ext>
  </a:extLst>
</a:theme>
</file>

<file path=ppt/theme/theme4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SJTU-2021">
    <a:dk1>
      <a:srgbClr val="000000"/>
    </a:dk1>
    <a:lt1>
      <a:srgbClr val="FFFFFF"/>
    </a:lt1>
    <a:dk2>
      <a:srgbClr val="C8161E"/>
    </a:dk2>
    <a:lt2>
      <a:srgbClr val="DBDBDB"/>
    </a:lt2>
    <a:accent1>
      <a:srgbClr val="0051EB"/>
    </a:accent1>
    <a:accent2>
      <a:srgbClr val="44546A"/>
    </a:accent2>
    <a:accent3>
      <a:srgbClr val="1F4D78"/>
    </a:accent3>
    <a:accent4>
      <a:srgbClr val="ED7D31"/>
    </a:accent4>
    <a:accent5>
      <a:srgbClr val="FFC000"/>
    </a:accent5>
    <a:accent6>
      <a:srgbClr val="A5A5A5"/>
    </a:accent6>
    <a:hlink>
      <a:srgbClr val="196E7D"/>
    </a:hlink>
    <a:folHlink>
      <a:srgbClr val="BEBEB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1106</Words>
  <Application>Microsoft Macintosh PowerPoint</Application>
  <PresentationFormat>宽屏</PresentationFormat>
  <Paragraphs>151</Paragraphs>
  <Slides>38</Slides>
  <Notes>9</Notes>
  <HiddenSlides>0</HiddenSlides>
  <MMClips>4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等线</vt:lpstr>
      <vt:lpstr>微软雅黑</vt:lpstr>
      <vt:lpstr>FandolSong-Bold-Identity-H</vt:lpstr>
      <vt:lpstr>FandolSong-Regular-Identity-H</vt:lpstr>
      <vt:lpstr>LMRoman10-Regular-Identity-H</vt:lpstr>
      <vt:lpstr>Arial</vt:lpstr>
      <vt:lpstr>Book Antiqua</vt:lpstr>
      <vt:lpstr>Cambria Math</vt:lpstr>
      <vt:lpstr>Courier New</vt:lpstr>
      <vt:lpstr>Helvetica</vt:lpstr>
      <vt:lpstr>Times New Roman</vt:lpstr>
      <vt:lpstr>12_自定义设计方案</vt:lpstr>
      <vt:lpstr>Office 主题​​</vt:lpstr>
      <vt:lpstr>自定义设计方案</vt:lpstr>
      <vt:lpstr>1_自定义设计方案</vt:lpstr>
      <vt:lpstr>Chapter4: 频率原则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Training process of 1d example in spatial domain</vt:lpstr>
      <vt:lpstr>PowerPoint 演示文稿</vt:lpstr>
      <vt:lpstr>频率：严格刻画平坦、振荡、轮廓、细节</vt:lpstr>
      <vt:lpstr>PowerPoint 演示文稿</vt:lpstr>
      <vt:lpstr>傅里叶系数</vt:lpstr>
      <vt:lpstr>傅里叶系数</vt:lpstr>
      <vt:lpstr>从基函数的角度进行解释</vt:lpstr>
      <vt:lpstr>如何区分男声和女声</vt:lpstr>
      <vt:lpstr>频域</vt:lpstr>
      <vt:lpstr>2维傅里叶变换举例</vt:lpstr>
      <vt:lpstr>2维傅里叶变换举例</vt:lpstr>
      <vt:lpstr>2维傅里叶变换举例</vt:lpstr>
      <vt:lpstr>稀疏性</vt:lpstr>
      <vt:lpstr>滤波</vt:lpstr>
      <vt:lpstr>PowerPoint 演示文稿</vt:lpstr>
      <vt:lpstr>高通滤波</vt:lpstr>
      <vt:lpstr>低通滤波</vt:lpstr>
      <vt:lpstr>低通滤波</vt:lpstr>
      <vt:lpstr>PowerPoint 演示文稿</vt:lpstr>
      <vt:lpstr>连续傅里叶变换 （CFT）</vt:lpstr>
      <vt:lpstr>对于CFT的理解</vt:lpstr>
      <vt:lpstr>离散傅立叶变换（DFT）</vt:lpstr>
      <vt:lpstr>PowerPoint 演示文稿</vt:lpstr>
      <vt:lpstr>采样的影响</vt:lpstr>
      <vt:lpstr>为什么频谱的峰值比较重要</vt:lpstr>
      <vt:lpstr>PowerPoint 演示文稿</vt:lpstr>
      <vt:lpstr>Training process of 1d example in spatial domain</vt:lpstr>
      <vt:lpstr>Training process of 1d example in Fourier domain</vt:lpstr>
      <vt:lpstr>Training process of 1d example in Fourier domain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频率原则</dc:title>
  <dc:creator>c18348</dc:creator>
  <cp:lastModifiedBy>c18348</cp:lastModifiedBy>
  <cp:revision>107</cp:revision>
  <dcterms:created xsi:type="dcterms:W3CDTF">2024-04-23T08:10:35Z</dcterms:created>
  <dcterms:modified xsi:type="dcterms:W3CDTF">2024-05-16T12:39:10Z</dcterms:modified>
</cp:coreProperties>
</file>